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9144000" cy="5143500" type="screen16x9"/>
  <p:notesSz cx="6858000" cy="9144000"/>
  <p:embeddedFontLst>
    <p:embeddedFont>
      <p:font typeface="Roboto" panose="020B060402020202020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7414CF91-81D5-477E-87D2-DF2F237D3EAC}">
  <a:tblStyle styleId="{7414CF91-81D5-477E-87D2-DF2F237D3EAC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52" d="100"/>
          <a:sy n="152" d="100"/>
        </p:scale>
        <p:origin x="-348" y="-1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9378158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2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Shape 2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Shape 2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Shape 2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Shape 2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Shape 2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Shape 2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Shape 2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Shape 2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Shape 2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Shape 2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Shape 3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Shape 3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‹nº›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6000"/>
            </a:lvl1pPr>
            <a:lvl2pPr lvl="1">
              <a:spcBef>
                <a:spcPts val="0"/>
              </a:spcBef>
              <a:buSzPct val="100000"/>
              <a:defRPr sz="6000"/>
            </a:lvl2pPr>
            <a:lvl3pPr lvl="2">
              <a:spcBef>
                <a:spcPts val="0"/>
              </a:spcBef>
              <a:buSzPct val="100000"/>
              <a:defRPr sz="6000"/>
            </a:lvl3pPr>
            <a:lvl4pPr lvl="3">
              <a:spcBef>
                <a:spcPts val="0"/>
              </a:spcBef>
              <a:buSzPct val="100000"/>
              <a:defRPr sz="6000"/>
            </a:lvl4pPr>
            <a:lvl5pPr lvl="4">
              <a:spcBef>
                <a:spcPts val="0"/>
              </a:spcBef>
              <a:buSzPct val="100000"/>
              <a:defRPr sz="6000"/>
            </a:lvl5pPr>
            <a:lvl6pPr lvl="5">
              <a:spcBef>
                <a:spcPts val="0"/>
              </a:spcBef>
              <a:buSzPct val="100000"/>
              <a:defRPr sz="6000"/>
            </a:lvl6pPr>
            <a:lvl7pPr lvl="6">
              <a:spcBef>
                <a:spcPts val="0"/>
              </a:spcBef>
              <a:buSzPct val="100000"/>
              <a:defRPr sz="6000"/>
            </a:lvl7pPr>
            <a:lvl8pPr lvl="7">
              <a:spcBef>
                <a:spcPts val="0"/>
              </a:spcBef>
              <a:buSzPct val="100000"/>
              <a:defRPr sz="6000"/>
            </a:lvl8pPr>
            <a:lvl9pPr lvl="8"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‹nº›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79466"/>
            <a:ext cx="4045200" cy="12350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‹nº›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4" name="Shape 54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‹nº›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‹nº›</a:t>
            </a:fld>
            <a:endParaRPr lang="en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5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Método Ágil FDD</a:t>
            </a:r>
          </a:p>
        </p:txBody>
      </p:sp>
      <p:sp>
        <p:nvSpPr>
          <p:cNvPr id="68" name="Shape 68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Feature Driven-Development / Desenvolvimento Guiado por Funcionalidade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Desenvolver um Modelo Abrangente</a:t>
            </a:r>
          </a:p>
        </p:txBody>
      </p:sp>
      <p:pic>
        <p:nvPicPr>
          <p:cNvPr id="159" name="Shape 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4899" y="743225"/>
            <a:ext cx="4072238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Desenvolver um Modelo Abrangente - Artefato de Entrada</a:t>
            </a:r>
          </a:p>
        </p:txBody>
      </p:sp>
      <p:sp>
        <p:nvSpPr>
          <p:cNvPr id="165" name="Shape 165"/>
          <p:cNvSpPr txBox="1"/>
          <p:nvPr/>
        </p:nvSpPr>
        <p:spPr>
          <a:xfrm>
            <a:off x="77600" y="769050"/>
            <a:ext cx="2391900" cy="28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3037" y="1245950"/>
            <a:ext cx="6257925" cy="346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Desenvolver um Modelo Abrangente - Procedimento</a:t>
            </a:r>
          </a:p>
        </p:txBody>
      </p:sp>
      <p:sp>
        <p:nvSpPr>
          <p:cNvPr id="172" name="Shape 172"/>
          <p:cNvSpPr txBox="1"/>
          <p:nvPr/>
        </p:nvSpPr>
        <p:spPr>
          <a:xfrm>
            <a:off x="112900" y="762000"/>
            <a:ext cx="8918100" cy="426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/>
              <a:t>Procedimentos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endParaRPr/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Formar o time de modelagem: Time composto por programadores e especialistas do negócio. Geralmente auxiliados pelo Chefe de Arquitetura.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Conduzir o Domain Walkthrough: Os especialistas do negócio apresentarão uma visão do negócio. Seus detalhes e pequenas partes são apresentadas em diferentes reuniões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Estudar a documentação, dependendo da complexidade do negócio, a equipe pode solicitar um período para aperfeiçoamento técnico usando o material didático oferecido pelo especialista do negócio.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Desenvolver Equipe de Modelagem e Modelagem: Após as pequenas reuniões (ou estudo), os pequenos grupos elaboram uma proposta de modelo para a pequena área de atuação que participarão.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Refinar o modelo abrangente, a junção de todos os modelos propostos é feita e apresentada ao resto da equipe.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Escrever notas. Notas e observações são escritas no modelo abrangente.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Desenvolver um Modelo Abrangente - Artefato de Saída</a:t>
            </a:r>
          </a:p>
        </p:txBody>
      </p:sp>
      <p:pic>
        <p:nvPicPr>
          <p:cNvPr id="178" name="Shape 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00" y="1285325"/>
            <a:ext cx="4055459" cy="2572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Shape 1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9325" y="1285312"/>
            <a:ext cx="4126799" cy="257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 Construção de Lista de Funcionalidades</a:t>
            </a:r>
          </a:p>
        </p:txBody>
      </p:sp>
      <p:pic>
        <p:nvPicPr>
          <p:cNvPr id="185" name="Shape 185" descr="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1225" y="842000"/>
            <a:ext cx="5200650" cy="405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 Construção de Lista de Funcionalidades - Artefato de Entrada</a:t>
            </a:r>
          </a:p>
        </p:txBody>
      </p:sp>
      <p:pic>
        <p:nvPicPr>
          <p:cNvPr id="191" name="Shape 1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0274" y="1101904"/>
            <a:ext cx="5622550" cy="3505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Construção de Lista de Funcionalidades - Procedimento</a:t>
            </a:r>
          </a:p>
        </p:txBody>
      </p:sp>
      <p:sp>
        <p:nvSpPr>
          <p:cNvPr id="197" name="Shape 197"/>
          <p:cNvSpPr txBox="1"/>
          <p:nvPr/>
        </p:nvSpPr>
        <p:spPr>
          <a:xfrm>
            <a:off x="112900" y="762000"/>
            <a:ext cx="8918100" cy="426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/>
              <a:t>Procedimentos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Pegar os modelos abrangentes para cada funcionalidade gerados no processo anterior.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Utilizar modelo proposto pela FDD para geração de funcionalidades.</a:t>
            </a:r>
          </a:p>
          <a:p>
            <a:pPr marL="914400" lvl="1" indent="-298450" rtl="0">
              <a:lnSpc>
                <a:spcPct val="150000"/>
              </a:lnSpc>
              <a:spcBef>
                <a:spcPts val="0"/>
              </a:spcBef>
              <a:buSzPct val="100000"/>
              <a:buAutoNum type="alphaLcPeriod"/>
            </a:pPr>
            <a:r>
              <a:rPr lang="en" sz="1100"/>
              <a:t>&lt;ação&gt;&lt;resultado&gt;&lt;objeto&gt;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Gerar lista de funcionalidades macros utilizando modelo.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Gerar lista de funcionalidades menores a partir do item 3 caso a mesma ainda for complexa.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Construção de Lista de Funcionalidades - Artefato de Saída</a:t>
            </a:r>
          </a:p>
        </p:txBody>
      </p:sp>
      <p:pic>
        <p:nvPicPr>
          <p:cNvPr id="203" name="Shape 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2899" y="729100"/>
            <a:ext cx="3877301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 Planejamento por Funcionalidade</a:t>
            </a:r>
          </a:p>
        </p:txBody>
      </p:sp>
      <p:pic>
        <p:nvPicPr>
          <p:cNvPr id="209" name="Shape 2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7774" y="722075"/>
            <a:ext cx="2868456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 Planejamento por Funcionalidade - Artefato de Entrada</a:t>
            </a:r>
          </a:p>
        </p:txBody>
      </p:sp>
      <p:pic>
        <p:nvPicPr>
          <p:cNvPr id="215" name="Shape 2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2899" y="729100"/>
            <a:ext cx="3877301" cy="421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title" idx="4294967295"/>
          </p:nvPr>
        </p:nvSpPr>
        <p:spPr>
          <a:xfrm>
            <a:off x="311700" y="220100"/>
            <a:ext cx="8520600" cy="1012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Equipe</a:t>
            </a:r>
          </a:p>
          <a:p>
            <a:pPr lvl="0" algn="ctr" rtl="0">
              <a:spcBef>
                <a:spcPts val="0"/>
              </a:spcBef>
              <a:spcAft>
                <a:spcPts val="400"/>
              </a:spcAft>
              <a:buNone/>
            </a:pPr>
            <a:endParaRPr sz="1600" i="1"/>
          </a:p>
        </p:txBody>
      </p:sp>
      <p:sp>
        <p:nvSpPr>
          <p:cNvPr id="75" name="Shape 75"/>
          <p:cNvSpPr txBox="1">
            <a:spLocks noGrp="1"/>
          </p:cNvSpPr>
          <p:nvPr>
            <p:ph type="title" idx="4294967295"/>
          </p:nvPr>
        </p:nvSpPr>
        <p:spPr>
          <a:xfrm>
            <a:off x="-47975" y="3241150"/>
            <a:ext cx="1487400" cy="375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400">
                <a:solidFill>
                  <a:schemeClr val="dk1"/>
                </a:solidFill>
              </a:rPr>
              <a:t>Caio Reis</a:t>
            </a:r>
          </a:p>
        </p:txBody>
      </p:sp>
      <p:pic>
        <p:nvPicPr>
          <p:cNvPr id="76" name="Shape 76" descr="Corporate headshot of a m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374" y="1763374"/>
            <a:ext cx="1278000" cy="1278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7" name="Shape 77" descr="Corporate headshot of a m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3212" y="1763362"/>
            <a:ext cx="1277999" cy="1278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8" name="Shape 78" descr="Corporate headshot of a m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0437" y="1763362"/>
            <a:ext cx="1278000" cy="1278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9" name="Shape 79" descr="Corporate headshot of a m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9874" y="1763374"/>
            <a:ext cx="1278000" cy="1278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0" name="Shape 80" descr="Corporate headshot of a ma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9324" y="1763362"/>
            <a:ext cx="1278000" cy="1278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Shape 81" descr="17308729_1194375093994708_6236769264934144438_n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42425" y="1763349"/>
            <a:ext cx="1957599" cy="195759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Shape 82"/>
          <p:cNvSpPr txBox="1">
            <a:spLocks noGrp="1"/>
          </p:cNvSpPr>
          <p:nvPr>
            <p:ph type="title" idx="4294967295"/>
          </p:nvPr>
        </p:nvSpPr>
        <p:spPr>
          <a:xfrm>
            <a:off x="1488500" y="3241150"/>
            <a:ext cx="1487400" cy="375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400">
                <a:solidFill>
                  <a:schemeClr val="dk1"/>
                </a:solidFill>
              </a:rPr>
              <a:t>Caio Sanches</a:t>
            </a:r>
          </a:p>
        </p:txBody>
      </p:sp>
      <p:sp>
        <p:nvSpPr>
          <p:cNvPr id="83" name="Shape 83"/>
          <p:cNvSpPr txBox="1">
            <a:spLocks noGrp="1"/>
          </p:cNvSpPr>
          <p:nvPr>
            <p:ph type="title" idx="4294967295"/>
          </p:nvPr>
        </p:nvSpPr>
        <p:spPr>
          <a:xfrm>
            <a:off x="3037112" y="3241150"/>
            <a:ext cx="1487400" cy="375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400">
                <a:solidFill>
                  <a:schemeClr val="dk1"/>
                </a:solidFill>
              </a:rPr>
              <a:t>Ailson Freire</a:t>
            </a:r>
          </a:p>
        </p:txBody>
      </p:sp>
      <p:sp>
        <p:nvSpPr>
          <p:cNvPr id="84" name="Shape 84"/>
          <p:cNvSpPr txBox="1">
            <a:spLocks noGrp="1"/>
          </p:cNvSpPr>
          <p:nvPr>
            <p:ph type="title" idx="4294967295"/>
          </p:nvPr>
        </p:nvSpPr>
        <p:spPr>
          <a:xfrm>
            <a:off x="4585725" y="3241150"/>
            <a:ext cx="1487400" cy="375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400">
                <a:solidFill>
                  <a:schemeClr val="dk1"/>
                </a:solidFill>
              </a:rPr>
              <a:t>Kelvin Maués</a:t>
            </a:r>
          </a:p>
        </p:txBody>
      </p:sp>
      <p:sp>
        <p:nvSpPr>
          <p:cNvPr id="85" name="Shape 85"/>
          <p:cNvSpPr txBox="1">
            <a:spLocks noGrp="1"/>
          </p:cNvSpPr>
          <p:nvPr>
            <p:ph type="title" idx="4294967295"/>
          </p:nvPr>
        </p:nvSpPr>
        <p:spPr>
          <a:xfrm>
            <a:off x="6086725" y="3241150"/>
            <a:ext cx="1487400" cy="375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400">
                <a:solidFill>
                  <a:schemeClr val="dk1"/>
                </a:solidFill>
              </a:rPr>
              <a:t>Otávio Augusto</a:t>
            </a:r>
          </a:p>
        </p:txBody>
      </p:sp>
      <p:sp>
        <p:nvSpPr>
          <p:cNvPr id="86" name="Shape 86"/>
          <p:cNvSpPr txBox="1">
            <a:spLocks noGrp="1"/>
          </p:cNvSpPr>
          <p:nvPr>
            <p:ph type="title" idx="4294967295"/>
          </p:nvPr>
        </p:nvSpPr>
        <p:spPr>
          <a:xfrm>
            <a:off x="7582550" y="3241150"/>
            <a:ext cx="1487400" cy="375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400">
                <a:solidFill>
                  <a:schemeClr val="dk1"/>
                </a:solidFill>
              </a:rPr>
              <a:t>Hugo Bragança</a:t>
            </a:r>
          </a:p>
        </p:txBody>
      </p:sp>
      <p:pic>
        <p:nvPicPr>
          <p:cNvPr id="87" name="Shape 87" descr="14956505_1122038051236815_999792565256584205_n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51187" y="1707487"/>
            <a:ext cx="2222848" cy="222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Shape 88" descr="13901445_1106601989375486_3069440400843934548_n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37112" y="1398637"/>
            <a:ext cx="1487400" cy="2680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Shape 89" descr="13729162_10205241193948020_2446035263536153687_n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80149" y="119400"/>
            <a:ext cx="3893350" cy="390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Shape 90" descr="10403289_1520370698246135_253317932248967008_n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916550" y="340299"/>
            <a:ext cx="6186199" cy="412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Shape 91" descr="12108898_854979197933477_126189763178505660_n.png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-559124" y="111025"/>
            <a:ext cx="3946624" cy="526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 Planejamento por Funcionalidade - Procedimento</a:t>
            </a:r>
          </a:p>
        </p:txBody>
      </p:sp>
      <p:sp>
        <p:nvSpPr>
          <p:cNvPr id="221" name="Shape 221"/>
          <p:cNvSpPr txBox="1"/>
          <p:nvPr/>
        </p:nvSpPr>
        <p:spPr>
          <a:xfrm>
            <a:off x="112900" y="762000"/>
            <a:ext cx="8918100" cy="426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/>
              <a:t>Procedimentos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Criar-se o time de planejamento com</a:t>
            </a:r>
          </a:p>
          <a:p>
            <a:pPr marL="914400" lvl="1" indent="-298450" rtl="0">
              <a:lnSpc>
                <a:spcPct val="150000"/>
              </a:lnSpc>
              <a:spcBef>
                <a:spcPts val="0"/>
              </a:spcBef>
              <a:buSzPct val="100000"/>
              <a:buAutoNum type="alphaLcPeriod"/>
            </a:pPr>
            <a:r>
              <a:rPr lang="en" sz="1100" b="1"/>
              <a:t>Gerente de Projetos (G.P.)</a:t>
            </a:r>
            <a:r>
              <a:rPr lang="en" sz="1100"/>
              <a:t>;</a:t>
            </a:r>
          </a:p>
          <a:p>
            <a:pPr marL="914400" lvl="1" indent="-298450" rtl="0">
              <a:lnSpc>
                <a:spcPct val="150000"/>
              </a:lnSpc>
              <a:spcBef>
                <a:spcPts val="0"/>
              </a:spcBef>
              <a:buSzPct val="100000"/>
              <a:buAutoNum type="alphaLcPeriod"/>
            </a:pPr>
            <a:r>
              <a:rPr lang="en" sz="1100" b="1"/>
              <a:t>Gerente de Desenvolvimento (G.D.)</a:t>
            </a:r>
            <a:r>
              <a:rPr lang="en" sz="1100"/>
              <a:t>;</a:t>
            </a:r>
          </a:p>
          <a:p>
            <a:pPr marL="914400" lvl="1" indent="-298450" rtl="0">
              <a:lnSpc>
                <a:spcPct val="150000"/>
              </a:lnSpc>
              <a:spcBef>
                <a:spcPts val="0"/>
              </a:spcBef>
              <a:buSzPct val="100000"/>
              <a:buAutoNum type="alphaLcPeriod"/>
            </a:pPr>
            <a:r>
              <a:rPr lang="en" sz="1100" b="1"/>
              <a:t>Chefes de Programação (Cs.P.)</a:t>
            </a:r>
            <a:r>
              <a:rPr lang="en" sz="1100"/>
              <a:t>;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Determinar em conjunto acordo, entre os chefes do time (</a:t>
            </a:r>
            <a:r>
              <a:rPr lang="en" sz="1100" b="1"/>
              <a:t>G.P, G.D. e C.P</a:t>
            </a:r>
            <a:r>
              <a:rPr lang="en" sz="1100"/>
              <a:t>), a sequência de funcionalidades para desenvolvimento, que serão definidas segundo as prioridades do</a:t>
            </a:r>
            <a:r>
              <a:rPr lang="en" sz="1100" b="1"/>
              <a:t> cliente</a:t>
            </a:r>
            <a:r>
              <a:rPr lang="en" sz="1100"/>
              <a:t>.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Distribuir as sequências de funcionalidades criadas, e demandá-las a cada </a:t>
            </a:r>
            <a:r>
              <a:rPr lang="en" sz="1100" b="1"/>
              <a:t>C.P.</a:t>
            </a:r>
            <a:r>
              <a:rPr lang="en" sz="1100"/>
              <a:t>.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Cada</a:t>
            </a:r>
            <a:r>
              <a:rPr lang="en" sz="1100" b="1"/>
              <a:t> C.P</a:t>
            </a:r>
            <a:r>
              <a:rPr lang="en" sz="1100"/>
              <a:t>., distribui e determina as funcionalidades a cada </a:t>
            </a:r>
            <a:r>
              <a:rPr lang="en" sz="1100" b="1"/>
              <a:t>Desenvolvedor </a:t>
            </a:r>
            <a:r>
              <a:rPr lang="en" sz="1100"/>
              <a:t>do seu time, a partir da sequência no qual ficou responsável em entregar.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As sequências deverão ser entregues dentro do período de iteração do projeto determinada e acordada entre os </a:t>
            </a:r>
            <a:r>
              <a:rPr lang="en" sz="1100" b="1"/>
              <a:t>chefes</a:t>
            </a:r>
            <a:r>
              <a:rPr lang="en" sz="1100"/>
              <a:t>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 Planejamento por Funcionalidade - Artefato de Saída</a:t>
            </a:r>
          </a:p>
        </p:txBody>
      </p:sp>
      <p:pic>
        <p:nvPicPr>
          <p:cNvPr id="227" name="Shape 2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0162" y="940775"/>
            <a:ext cx="6962775" cy="364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Detalhamento por Funcionalidade</a:t>
            </a:r>
          </a:p>
        </p:txBody>
      </p:sp>
      <p:pic>
        <p:nvPicPr>
          <p:cNvPr id="233" name="Shape 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0300" y="884900"/>
            <a:ext cx="4343400" cy="378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Detalhamento por Funcionalidade - Artefato de Entrada</a:t>
            </a:r>
          </a:p>
        </p:txBody>
      </p:sp>
      <p:pic>
        <p:nvPicPr>
          <p:cNvPr id="239" name="Shape 2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0162" y="940775"/>
            <a:ext cx="6962775" cy="364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Detalhamento por Funcionalidade - Procedimento</a:t>
            </a:r>
          </a:p>
        </p:txBody>
      </p:sp>
      <p:sp>
        <p:nvSpPr>
          <p:cNvPr id="245" name="Shape 245"/>
          <p:cNvSpPr txBox="1"/>
          <p:nvPr/>
        </p:nvSpPr>
        <p:spPr>
          <a:xfrm>
            <a:off x="112900" y="762000"/>
            <a:ext cx="8918100" cy="426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/>
              <a:t>Procedimentos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"/>
              <a:t>Formar time por funcionalidade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"/>
              <a:t>Conduzir o Domain Walkthrough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"/>
              <a:t>Estudar documentação relacionada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"/>
              <a:t>Desenvolver diagrama(s) de sequência(s)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"/>
              <a:t>Refinar os modelos abrangentes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"/>
              <a:t>Escrever prólogo de métodos e classes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"/>
              <a:t>Inspeção de design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Detalhamento por Funcionalidade - Artefato de Saída</a:t>
            </a:r>
          </a:p>
        </p:txBody>
      </p:sp>
      <p:pic>
        <p:nvPicPr>
          <p:cNvPr id="251" name="Shape 2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137" y="771475"/>
            <a:ext cx="7094824" cy="381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Detalhamento por Funcionalidade - Artefato de Saída</a:t>
            </a:r>
          </a:p>
        </p:txBody>
      </p:sp>
      <p:pic>
        <p:nvPicPr>
          <p:cNvPr id="257" name="Shape 257" descr="SEQUENCIAVENDASKRLFDPDESGRACA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3125" y="845551"/>
            <a:ext cx="3372550" cy="1912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Shape 258" descr="seqprodutoooooooooooooOOOOoOooOOO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3124" y="2920474"/>
            <a:ext cx="3622756" cy="191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Shape 259" descr="ENGSOFTDIAGRAMASEQUENCIAFINALOMGPOHA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8250" y="1357500"/>
            <a:ext cx="4767799" cy="2692399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Shape 260"/>
          <p:cNvSpPr txBox="1"/>
          <p:nvPr/>
        </p:nvSpPr>
        <p:spPr>
          <a:xfrm>
            <a:off x="211675" y="896050"/>
            <a:ext cx="3675900" cy="282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38000"/>
              </a:lnSpc>
              <a:spcBef>
                <a:spcPts val="0"/>
              </a:spcBef>
              <a:buNone/>
            </a:pPr>
            <a:r>
              <a:rPr lang="en"/>
              <a:t>Diagramas de Sequências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Construção por Funcionalidade</a:t>
            </a:r>
          </a:p>
        </p:txBody>
      </p:sp>
      <p:pic>
        <p:nvPicPr>
          <p:cNvPr id="266" name="Shape 266"/>
          <p:cNvPicPr preferRelativeResize="0"/>
          <p:nvPr/>
        </p:nvPicPr>
        <p:blipFill rotWithShape="1">
          <a:blip r:embed="rId3">
            <a:alphaModFix/>
          </a:blip>
          <a:srcRect l="8800"/>
          <a:stretch/>
        </p:blipFill>
        <p:spPr>
          <a:xfrm>
            <a:off x="2483548" y="909650"/>
            <a:ext cx="4960249" cy="362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Construção por Funcionalidade - Artefato de Entrada</a:t>
            </a:r>
          </a:p>
        </p:txBody>
      </p:sp>
      <p:pic>
        <p:nvPicPr>
          <p:cNvPr id="272" name="Shape 272" descr="DIAGRAMACLASSECOLORID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075" y="1330975"/>
            <a:ext cx="5160424" cy="2481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Shape 273" descr="SEQUENCIAVENDASKRLFDPDESGRACA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1449" y="736175"/>
            <a:ext cx="2401724" cy="1361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Shape 274" descr="seqprodutoooooooooooooOOOOoOooOOO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01274" y="2214474"/>
            <a:ext cx="2501899" cy="1320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Shape 275" descr="ENGSOFTDIAGRAMASEQUENCIAFINALOMGPOHA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01437" y="3652425"/>
            <a:ext cx="2501900" cy="141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Construção por Funcionalidade - Procedimento</a:t>
            </a:r>
          </a:p>
        </p:txBody>
      </p:sp>
      <p:sp>
        <p:nvSpPr>
          <p:cNvPr id="281" name="Shape 281"/>
          <p:cNvSpPr txBox="1"/>
          <p:nvPr/>
        </p:nvSpPr>
        <p:spPr>
          <a:xfrm>
            <a:off x="112900" y="762000"/>
            <a:ext cx="8918100" cy="426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/>
              <a:t>Procedimentos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endParaRPr sz="1100"/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"/>
              <a:t>Implementar classes e métodos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"/>
              <a:t>Efetuar Teste Unitário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"/>
              <a:t>Efetuar Inspeção de Código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"/>
              <a:t>Se (Procedimentos </a:t>
            </a:r>
            <a:r>
              <a:rPr lang="en" b="1"/>
              <a:t>2 </a:t>
            </a:r>
            <a:r>
              <a:rPr lang="en"/>
              <a:t>e </a:t>
            </a:r>
            <a:r>
              <a:rPr lang="en" b="1"/>
              <a:t>3 == </a:t>
            </a:r>
            <a:r>
              <a:rPr lang="en" b="1" i="1"/>
              <a:t>true</a:t>
            </a:r>
            <a:r>
              <a:rPr lang="en" b="1"/>
              <a:t> </a:t>
            </a:r>
            <a:r>
              <a:rPr lang="en"/>
              <a:t>)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buAutoNum type="arabicPeriod"/>
            </a:pPr>
            <a:r>
              <a:rPr lang="en"/>
              <a:t>Construir!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84675" y="37525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/>
              <a:t>Agenda</a:t>
            </a:r>
          </a:p>
        </p:txBody>
      </p:sp>
      <p:sp>
        <p:nvSpPr>
          <p:cNvPr id="97" name="Shape 97"/>
          <p:cNvSpPr txBox="1"/>
          <p:nvPr/>
        </p:nvSpPr>
        <p:spPr>
          <a:xfrm>
            <a:off x="4593175" y="768925"/>
            <a:ext cx="4473300" cy="426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/>
              <a:t>Exemplo de Processo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buSzPct val="100000"/>
              <a:buChar char="●"/>
            </a:pPr>
            <a:r>
              <a:rPr lang="en" sz="1200"/>
              <a:t>Processo</a:t>
            </a:r>
          </a:p>
          <a:p>
            <a:pPr marL="914400" lvl="1" indent="-285750" rtl="0">
              <a:lnSpc>
                <a:spcPct val="115000"/>
              </a:lnSpc>
              <a:spcBef>
                <a:spcPts val="0"/>
              </a:spcBef>
              <a:buSzPct val="100000"/>
              <a:buChar char="○"/>
            </a:pPr>
            <a:r>
              <a:rPr lang="en" sz="900"/>
              <a:t>Diagrama base do processo - Recursos humanos/Não humanos</a:t>
            </a:r>
          </a:p>
          <a:p>
            <a:pPr marL="914400" lvl="1" indent="-285750" rtl="0">
              <a:lnSpc>
                <a:spcPct val="115000"/>
              </a:lnSpc>
              <a:spcBef>
                <a:spcPts val="0"/>
              </a:spcBef>
              <a:buSzPct val="100000"/>
              <a:buChar char="○"/>
            </a:pPr>
            <a:r>
              <a:rPr lang="en" sz="900"/>
              <a:t>Procedimento</a:t>
            </a:r>
          </a:p>
          <a:p>
            <a:pPr marL="914400" lvl="1" indent="-285750" rtl="0">
              <a:lnSpc>
                <a:spcPct val="115000"/>
              </a:lnSpc>
              <a:spcBef>
                <a:spcPts val="0"/>
              </a:spcBef>
              <a:buSzPct val="100000"/>
              <a:buChar char="○"/>
            </a:pPr>
            <a:r>
              <a:rPr lang="en" sz="900"/>
              <a:t>Artefatos de saída e entrada</a:t>
            </a:r>
          </a:p>
        </p:txBody>
      </p:sp>
      <p:sp>
        <p:nvSpPr>
          <p:cNvPr id="98" name="Shape 98"/>
          <p:cNvSpPr txBox="1"/>
          <p:nvPr/>
        </p:nvSpPr>
        <p:spPr>
          <a:xfrm>
            <a:off x="84675" y="769050"/>
            <a:ext cx="4480200" cy="426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04800" rtl="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en" sz="1200" dirty="0"/>
              <a:t>Etapas do processo</a:t>
            </a:r>
          </a:p>
          <a:p>
            <a:pPr marL="914400" lvl="1" indent="-285750" rtl="0">
              <a:lnSpc>
                <a:spcPct val="150000"/>
              </a:lnSpc>
              <a:spcBef>
                <a:spcPts val="0"/>
              </a:spcBef>
              <a:buSzPct val="100000"/>
              <a:buAutoNum type="alphaLcPeriod"/>
            </a:pPr>
            <a:r>
              <a:rPr lang="en" sz="900" dirty="0"/>
              <a:t>Diagrama do processo</a:t>
            </a:r>
          </a:p>
          <a:p>
            <a:pPr marL="457200" lvl="0" indent="-304800" rtl="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en" sz="1200" dirty="0"/>
              <a:t>Processo 1 - Modelagem da Equipe</a:t>
            </a:r>
          </a:p>
          <a:p>
            <a:pPr marL="457200" lvl="0" indent="-304800" rtl="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en" sz="1200" dirty="0"/>
              <a:t>Processo 2 - Desenvolver um Modelo Abrangente</a:t>
            </a:r>
          </a:p>
          <a:p>
            <a:pPr marL="457200" lvl="0" indent="-304800" rtl="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en" sz="1200" dirty="0"/>
              <a:t>Processo 3 - Construção da Lista de </a:t>
            </a:r>
            <a:r>
              <a:rPr lang="en" sz="1200" dirty="0" smtClean="0"/>
              <a:t>funcionalidades</a:t>
            </a:r>
            <a:endParaRPr lang="en" sz="1200" dirty="0"/>
          </a:p>
          <a:p>
            <a:pPr marL="457200" lvl="0" indent="-304800" rtl="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en" sz="1200" dirty="0"/>
              <a:t>Processo 4 - Planejamento por Funcionalidade</a:t>
            </a:r>
          </a:p>
          <a:p>
            <a:pPr marL="457200" lvl="0" indent="-304800" rtl="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en" sz="1200" dirty="0"/>
              <a:t>Processo 5 - Detalhamento por Funcionalidade</a:t>
            </a:r>
          </a:p>
          <a:p>
            <a:pPr marL="457200" lvl="0" indent="-304800" rtl="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en" sz="1200" dirty="0"/>
              <a:t>Processo 6 - Construção por Funcionalidade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buSzPct val="100000"/>
              <a:buChar char="●"/>
            </a:pPr>
            <a:r>
              <a:rPr lang="en" sz="1200" dirty="0"/>
              <a:t>Conclusão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buSzPct val="100000"/>
              <a:buChar char="●"/>
            </a:pPr>
            <a:r>
              <a:rPr lang="en" sz="1200" dirty="0"/>
              <a:t>Dúvidas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buSzPct val="100000"/>
              <a:buChar char="●"/>
            </a:pPr>
            <a:r>
              <a:rPr lang="en" sz="1200" dirty="0"/>
              <a:t>Referências Bibliográficas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900" dirty="0"/>
          </a:p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Construção por Funcionalidade - Artefato de Saída</a:t>
            </a:r>
          </a:p>
        </p:txBody>
      </p:sp>
      <p:pic>
        <p:nvPicPr>
          <p:cNvPr id="287" name="Shape 2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1137" y="890587"/>
            <a:ext cx="6600825" cy="336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400"/>
              <a:t>Diagrama do Processo</a:t>
            </a:r>
          </a:p>
        </p:txBody>
      </p:sp>
      <p:pic>
        <p:nvPicPr>
          <p:cNvPr id="293" name="Shape 293" descr="FDD Diagrama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300" y="679725"/>
            <a:ext cx="7869749" cy="436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>
            <a:spLocks noGrp="1"/>
          </p:cNvSpPr>
          <p:nvPr>
            <p:ph type="title"/>
          </p:nvPr>
        </p:nvSpPr>
        <p:spPr>
          <a:xfrm>
            <a:off x="518475" y="488250"/>
            <a:ext cx="8258700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7000"/>
              <a:t>Dúvidas ?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Referências Bibliográficas</a:t>
            </a:r>
          </a:p>
        </p:txBody>
      </p:sp>
      <p:sp>
        <p:nvSpPr>
          <p:cNvPr id="304" name="Shape 30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FDD Em uma casa de Banana - Um guia de rápido aprendizado para FDD.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Major Seminar On Feature Driven Development </a:t>
            </a:r>
          </a:p>
          <a:p>
            <a:pPr marL="914400" lvl="1" indent="-2286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Agile Techniques for Project Management and Software Engineering</a:t>
            </a:r>
          </a:p>
          <a:p>
            <a:pPr marL="914400" lvl="1" indent="-228600" rtl="0">
              <a:lnSpc>
                <a:spcPct val="150000"/>
              </a:lnSpc>
              <a:spcBef>
                <a:spcPts val="0"/>
              </a:spcBef>
            </a:pPr>
            <a:r>
              <a:rPr lang="en"/>
              <a:t>Sadhna Goyal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Método Ágil FDD</a:t>
            </a:r>
          </a:p>
        </p:txBody>
      </p:sp>
      <p:sp>
        <p:nvSpPr>
          <p:cNvPr id="310" name="Shape 310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Feature Driven-Development / Desenvolvimento Guiado por Funcionalidade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/>
              <a:t>Etapas do Processo</a:t>
            </a:r>
          </a:p>
        </p:txBody>
      </p:sp>
      <p:cxnSp>
        <p:nvCxnSpPr>
          <p:cNvPr id="104" name="Shape 104"/>
          <p:cNvCxnSpPr/>
          <p:nvPr/>
        </p:nvCxnSpPr>
        <p:spPr>
          <a:xfrm rot="10800000">
            <a:off x="359750" y="1771427"/>
            <a:ext cx="0" cy="837900"/>
          </a:xfrm>
          <a:prstGeom prst="straightConnector1">
            <a:avLst/>
          </a:prstGeom>
          <a:noFill/>
          <a:ln w="9525" cap="flat" cmpd="sng">
            <a:solidFill>
              <a:srgbClr val="42424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05" name="Shape 105"/>
          <p:cNvSpPr txBox="1"/>
          <p:nvPr/>
        </p:nvSpPr>
        <p:spPr>
          <a:xfrm>
            <a:off x="224337" y="3225661"/>
            <a:ext cx="1814100" cy="392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rPr>
              <a:t>Desenvolver um modelo Abrangente</a:t>
            </a:r>
          </a:p>
        </p:txBody>
      </p:sp>
      <p:sp>
        <p:nvSpPr>
          <p:cNvPr id="106" name="Shape 106"/>
          <p:cNvSpPr txBox="1"/>
          <p:nvPr/>
        </p:nvSpPr>
        <p:spPr>
          <a:xfrm>
            <a:off x="224337" y="3607912"/>
            <a:ext cx="1814100" cy="57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Desenvolver um modelo geral do projeto.</a:t>
            </a:r>
          </a:p>
        </p:txBody>
      </p:sp>
      <p:cxnSp>
        <p:nvCxnSpPr>
          <p:cNvPr id="107" name="Shape 107"/>
          <p:cNvCxnSpPr/>
          <p:nvPr/>
        </p:nvCxnSpPr>
        <p:spPr>
          <a:xfrm>
            <a:off x="1980075" y="3002754"/>
            <a:ext cx="0" cy="837900"/>
          </a:xfrm>
          <a:prstGeom prst="straightConnector1">
            <a:avLst/>
          </a:prstGeom>
          <a:noFill/>
          <a:ln w="9525" cap="flat" cmpd="sng">
            <a:solidFill>
              <a:srgbClr val="42424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08" name="Shape 108"/>
          <p:cNvSpPr txBox="1"/>
          <p:nvPr/>
        </p:nvSpPr>
        <p:spPr>
          <a:xfrm>
            <a:off x="3443000" y="1725475"/>
            <a:ext cx="1724100" cy="392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rPr>
              <a:t>Construir a lista de funcionalidades</a:t>
            </a:r>
          </a:p>
        </p:txBody>
      </p:sp>
      <p:sp>
        <p:nvSpPr>
          <p:cNvPr id="109" name="Shape 109"/>
          <p:cNvSpPr txBox="1"/>
          <p:nvPr/>
        </p:nvSpPr>
        <p:spPr>
          <a:xfrm>
            <a:off x="3439025" y="2080675"/>
            <a:ext cx="2093400" cy="57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Escrever a lista do conjunto de funcionalidades. Ex: braço, perna.</a:t>
            </a:r>
          </a:p>
        </p:txBody>
      </p:sp>
      <p:sp>
        <p:nvSpPr>
          <p:cNvPr id="110" name="Shape 110"/>
          <p:cNvSpPr txBox="1"/>
          <p:nvPr/>
        </p:nvSpPr>
        <p:spPr>
          <a:xfrm>
            <a:off x="3386225" y="3087162"/>
            <a:ext cx="2199000" cy="57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rPr>
              <a:t>Planejamento por Funcionalidade</a:t>
            </a:r>
          </a:p>
        </p:txBody>
      </p:sp>
      <p:sp>
        <p:nvSpPr>
          <p:cNvPr id="111" name="Shape 111"/>
          <p:cNvSpPr txBox="1"/>
          <p:nvPr/>
        </p:nvSpPr>
        <p:spPr>
          <a:xfrm>
            <a:off x="3386225" y="3578875"/>
            <a:ext cx="2063400" cy="653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Determinação das funcionalidades principais a serem entregues.</a:t>
            </a:r>
          </a:p>
        </p:txBody>
      </p:sp>
      <p:cxnSp>
        <p:nvCxnSpPr>
          <p:cNvPr id="112" name="Shape 112"/>
          <p:cNvCxnSpPr/>
          <p:nvPr/>
        </p:nvCxnSpPr>
        <p:spPr>
          <a:xfrm>
            <a:off x="8358250" y="3002745"/>
            <a:ext cx="0" cy="837899"/>
          </a:xfrm>
          <a:prstGeom prst="straightConnector1">
            <a:avLst/>
          </a:prstGeom>
          <a:noFill/>
          <a:ln w="9525" cap="flat" cmpd="sng">
            <a:solidFill>
              <a:srgbClr val="42424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13" name="Shape 113"/>
          <p:cNvSpPr txBox="1"/>
          <p:nvPr/>
        </p:nvSpPr>
        <p:spPr>
          <a:xfrm>
            <a:off x="7094972" y="1725462"/>
            <a:ext cx="2199000" cy="392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rPr>
              <a:t>Desenvolvimento de Funcionalidade</a:t>
            </a:r>
          </a:p>
        </p:txBody>
      </p:sp>
      <p:sp>
        <p:nvSpPr>
          <p:cNvPr id="114" name="Shape 114"/>
          <p:cNvSpPr txBox="1"/>
          <p:nvPr/>
        </p:nvSpPr>
        <p:spPr>
          <a:xfrm>
            <a:off x="7094975" y="2117575"/>
            <a:ext cx="2093400" cy="504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Programador Chefe garante quais.</a:t>
            </a:r>
          </a:p>
        </p:txBody>
      </p:sp>
      <p:sp>
        <p:nvSpPr>
          <p:cNvPr id="115" name="Shape 115"/>
          <p:cNvSpPr txBox="1"/>
          <p:nvPr/>
        </p:nvSpPr>
        <p:spPr>
          <a:xfrm>
            <a:off x="6740024" y="3223975"/>
            <a:ext cx="1477500" cy="392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rPr>
              <a:t>Entrega de Funcionalidades</a:t>
            </a:r>
          </a:p>
        </p:txBody>
      </p:sp>
      <p:sp>
        <p:nvSpPr>
          <p:cNvPr id="116" name="Shape 116"/>
          <p:cNvSpPr txBox="1"/>
          <p:nvPr/>
        </p:nvSpPr>
        <p:spPr>
          <a:xfrm>
            <a:off x="6740036" y="3616074"/>
            <a:ext cx="1814100" cy="57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Teste, união de funcionalidades e entrega.</a:t>
            </a:r>
          </a:p>
        </p:txBody>
      </p:sp>
      <p:graphicFrame>
        <p:nvGraphicFramePr>
          <p:cNvPr id="117" name="Shape 117"/>
          <p:cNvGraphicFramePr/>
          <p:nvPr/>
        </p:nvGraphicFramePr>
        <p:xfrm>
          <a:off x="224325" y="2609314"/>
          <a:ext cx="8522800" cy="396210"/>
        </p:xfrm>
        <a:graphic>
          <a:graphicData uri="http://schemas.openxmlformats.org/drawingml/2006/table">
            <a:tbl>
              <a:tblPr>
                <a:noFill/>
                <a:tableStyleId>{7414CF91-81D5-477E-87D2-DF2F237D3EAC}</a:tableStyleId>
              </a:tblPr>
              <a:tblGrid>
                <a:gridCol w="655600"/>
                <a:gridCol w="655600"/>
                <a:gridCol w="655600"/>
                <a:gridCol w="655600"/>
                <a:gridCol w="655600"/>
                <a:gridCol w="655600"/>
                <a:gridCol w="655600"/>
                <a:gridCol w="655600"/>
                <a:gridCol w="655600"/>
                <a:gridCol w="655600"/>
                <a:gridCol w="655600"/>
                <a:gridCol w="655600"/>
                <a:gridCol w="655600"/>
              </a:tblGrid>
              <a:tr h="381000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I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      II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     III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   IV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    V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  IV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  <p:cxnSp>
        <p:nvCxnSpPr>
          <p:cNvPr id="118" name="Shape 118"/>
          <p:cNvCxnSpPr/>
          <p:nvPr/>
        </p:nvCxnSpPr>
        <p:spPr>
          <a:xfrm rot="10800000">
            <a:off x="7094975" y="1775277"/>
            <a:ext cx="0" cy="837900"/>
          </a:xfrm>
          <a:prstGeom prst="straightConnector1">
            <a:avLst/>
          </a:prstGeom>
          <a:noFill/>
          <a:ln w="9525" cap="flat" cmpd="sng">
            <a:solidFill>
              <a:srgbClr val="424242"/>
            </a:solidFill>
            <a:prstDash val="solid"/>
            <a:round/>
            <a:headEnd type="none" w="lg" len="lg"/>
            <a:tailEnd type="oval" w="lg" len="lg"/>
          </a:ln>
        </p:spPr>
      </p:cxnSp>
      <p:cxnSp>
        <p:nvCxnSpPr>
          <p:cNvPr id="119" name="Shape 119"/>
          <p:cNvCxnSpPr/>
          <p:nvPr/>
        </p:nvCxnSpPr>
        <p:spPr>
          <a:xfrm>
            <a:off x="5109950" y="3002754"/>
            <a:ext cx="0" cy="837900"/>
          </a:xfrm>
          <a:prstGeom prst="straightConnector1">
            <a:avLst/>
          </a:prstGeom>
          <a:noFill/>
          <a:ln w="9525" cap="flat" cmpd="sng">
            <a:solidFill>
              <a:srgbClr val="424242"/>
            </a:solidFill>
            <a:prstDash val="solid"/>
            <a:round/>
            <a:headEnd type="none" w="lg" len="lg"/>
            <a:tailEnd type="oval" w="lg" len="lg"/>
          </a:ln>
        </p:spPr>
      </p:cxnSp>
      <p:cxnSp>
        <p:nvCxnSpPr>
          <p:cNvPr id="120" name="Shape 120"/>
          <p:cNvCxnSpPr/>
          <p:nvPr/>
        </p:nvCxnSpPr>
        <p:spPr>
          <a:xfrm rot="10800000">
            <a:off x="3268050" y="1770964"/>
            <a:ext cx="0" cy="837900"/>
          </a:xfrm>
          <a:prstGeom prst="straightConnector1">
            <a:avLst/>
          </a:prstGeom>
          <a:noFill/>
          <a:ln w="9525" cap="flat" cmpd="sng">
            <a:solidFill>
              <a:srgbClr val="424242"/>
            </a:solidFill>
            <a:prstDash val="solid"/>
            <a:round/>
            <a:headEnd type="none" w="lg" len="lg"/>
            <a:tailEnd type="oval" w="lg" len="lg"/>
          </a:ln>
        </p:spPr>
      </p:cxnSp>
      <p:sp>
        <p:nvSpPr>
          <p:cNvPr id="121" name="Shape 121"/>
          <p:cNvSpPr txBox="1"/>
          <p:nvPr/>
        </p:nvSpPr>
        <p:spPr>
          <a:xfrm>
            <a:off x="433187" y="1726311"/>
            <a:ext cx="1814100" cy="392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4285F4"/>
                </a:solidFill>
                <a:latin typeface="Roboto"/>
                <a:ea typeface="Roboto"/>
                <a:cs typeface="Roboto"/>
                <a:sym typeface="Roboto"/>
              </a:rPr>
              <a:t>Modelagem da Equipe</a:t>
            </a:r>
          </a:p>
        </p:txBody>
      </p:sp>
      <p:sp>
        <p:nvSpPr>
          <p:cNvPr id="122" name="Shape 122"/>
          <p:cNvSpPr txBox="1"/>
          <p:nvPr/>
        </p:nvSpPr>
        <p:spPr>
          <a:xfrm>
            <a:off x="433187" y="2117587"/>
            <a:ext cx="1814100" cy="57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Selecionar equipe de desenvolvimento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/>
              <a:t>Diagrama do Processo</a:t>
            </a:r>
          </a:p>
        </p:txBody>
      </p:sp>
      <p:pic>
        <p:nvPicPr>
          <p:cNvPr id="128" name="Shape 128" descr="FDD Diagrama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300" y="679725"/>
            <a:ext cx="7869749" cy="436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Modelagem da Equipe</a:t>
            </a:r>
          </a:p>
        </p:txBody>
      </p:sp>
      <p:pic>
        <p:nvPicPr>
          <p:cNvPr id="134" name="Shape 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2200" y="750300"/>
            <a:ext cx="4838700" cy="420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Modelagem da Equipe - Artefato de Entrada</a:t>
            </a:r>
          </a:p>
        </p:txBody>
      </p:sp>
      <p:sp>
        <p:nvSpPr>
          <p:cNvPr id="140" name="Shape 140"/>
          <p:cNvSpPr txBox="1"/>
          <p:nvPr/>
        </p:nvSpPr>
        <p:spPr>
          <a:xfrm>
            <a:off x="77600" y="769050"/>
            <a:ext cx="2391900" cy="289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Lista de funcionarios</a:t>
            </a:r>
          </a:p>
        </p:txBody>
      </p:sp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0550" y="1093525"/>
            <a:ext cx="6369700" cy="39104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Modelagem da Equipe - Procedimento</a:t>
            </a:r>
          </a:p>
        </p:txBody>
      </p:sp>
      <p:sp>
        <p:nvSpPr>
          <p:cNvPr id="147" name="Shape 147"/>
          <p:cNvSpPr txBox="1"/>
          <p:nvPr/>
        </p:nvSpPr>
        <p:spPr>
          <a:xfrm>
            <a:off x="112900" y="762000"/>
            <a:ext cx="8918100" cy="426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/>
              <a:t>Procedimentos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endParaRPr/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Selecionar funcionários com tempo mínimo de experiência em projetos de 3 anos com análise de portfólio.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Selecionar funcionários  que possuem domínio das habilidades desejadas em seu portfólio.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Selecionar funcionários que possuem domínio das habilidades diferenciais em seu portfólio.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Realizar entrevista com os profissionais aprovados nos procedimentos de </a:t>
            </a:r>
            <a:r>
              <a:rPr lang="en" sz="1100" b="1"/>
              <a:t>1</a:t>
            </a:r>
            <a:r>
              <a:rPr lang="en" sz="1100"/>
              <a:t> a </a:t>
            </a:r>
            <a:r>
              <a:rPr lang="en" sz="1100" b="1"/>
              <a:t>4</a:t>
            </a:r>
            <a:r>
              <a:rPr lang="en" sz="1100"/>
              <a:t>.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Propor um problema real e pedir uma possível solução.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Pedir ao profissional uma explicação de como ele/ela executaria a solução proposta.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Analisar se a solução está dentro dos requisitos de uma solução padrão é possível.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Selecionar profissionais que possuem um mindset criativo e inovador.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Selecionar os profissionais aprovados com boas pontuações com os aspectos acima.</a:t>
            </a:r>
          </a:p>
          <a:p>
            <a:pPr marL="457200" lvl="0" indent="-298450" rtl="0">
              <a:lnSpc>
                <a:spcPct val="150000"/>
              </a:lnSpc>
              <a:spcBef>
                <a:spcPts val="0"/>
              </a:spcBef>
              <a:buSzPct val="100000"/>
              <a:buAutoNum type="arabicPeriod"/>
            </a:pPr>
            <a:r>
              <a:rPr lang="en" sz="1100"/>
              <a:t>Contatar cada profissional e convidá-los a participar do projeto.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/>
              <a:t>Modelagem da Equipe - Artefato de Saída</a:t>
            </a:r>
          </a:p>
        </p:txBody>
      </p:sp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3025" y="1053675"/>
            <a:ext cx="6257925" cy="346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879</Words>
  <Application>Microsoft Office PowerPoint</Application>
  <PresentationFormat>Apresentação na tela (16:9)</PresentationFormat>
  <Paragraphs>132</Paragraphs>
  <Slides>34</Slides>
  <Notes>34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34</vt:i4>
      </vt:variant>
    </vt:vector>
  </HeadingPairs>
  <TitlesOfParts>
    <vt:vector size="37" baseType="lpstr">
      <vt:lpstr>Arial</vt:lpstr>
      <vt:lpstr>Roboto</vt:lpstr>
      <vt:lpstr>material</vt:lpstr>
      <vt:lpstr>Método Ágil FDD</vt:lpstr>
      <vt:lpstr>Equipe </vt:lpstr>
      <vt:lpstr>Agenda</vt:lpstr>
      <vt:lpstr>Etapas do Processo</vt:lpstr>
      <vt:lpstr>Diagrama do Processo</vt:lpstr>
      <vt:lpstr>Modelagem da Equipe</vt:lpstr>
      <vt:lpstr>Modelagem da Equipe - Artefato de Entrada</vt:lpstr>
      <vt:lpstr>Modelagem da Equipe - Procedimento</vt:lpstr>
      <vt:lpstr>Modelagem da Equipe - Artefato de Saída</vt:lpstr>
      <vt:lpstr>Desenvolver um Modelo Abrangente</vt:lpstr>
      <vt:lpstr>Desenvolver um Modelo Abrangente - Artefato de Entrada</vt:lpstr>
      <vt:lpstr>Desenvolver um Modelo Abrangente - Procedimento</vt:lpstr>
      <vt:lpstr>Desenvolver um Modelo Abrangente - Artefato de Saída</vt:lpstr>
      <vt:lpstr> Construção de Lista de Funcionalidades</vt:lpstr>
      <vt:lpstr> Construção de Lista de Funcionalidades - Artefato de Entrada</vt:lpstr>
      <vt:lpstr>Construção de Lista de Funcionalidades - Procedimento</vt:lpstr>
      <vt:lpstr>Construção de Lista de Funcionalidades - Artefato de Saída</vt:lpstr>
      <vt:lpstr> Planejamento por Funcionalidade</vt:lpstr>
      <vt:lpstr> Planejamento por Funcionalidade - Artefato de Entrada</vt:lpstr>
      <vt:lpstr> Planejamento por Funcionalidade - Procedimento</vt:lpstr>
      <vt:lpstr> Planejamento por Funcionalidade - Artefato de Saída</vt:lpstr>
      <vt:lpstr>Detalhamento por Funcionalidade</vt:lpstr>
      <vt:lpstr>Detalhamento por Funcionalidade - Artefato de Entrada</vt:lpstr>
      <vt:lpstr>Detalhamento por Funcionalidade - Procedimento</vt:lpstr>
      <vt:lpstr>Detalhamento por Funcionalidade - Artefato de Saída</vt:lpstr>
      <vt:lpstr>Detalhamento por Funcionalidade - Artefato de Saída</vt:lpstr>
      <vt:lpstr>Construção por Funcionalidade</vt:lpstr>
      <vt:lpstr>Construção por Funcionalidade - Artefato de Entrada</vt:lpstr>
      <vt:lpstr>Construção por Funcionalidade - Procedimento</vt:lpstr>
      <vt:lpstr>Construção por Funcionalidade - Artefato de Saída</vt:lpstr>
      <vt:lpstr>Diagrama do Processo</vt:lpstr>
      <vt:lpstr>Dúvidas ?</vt:lpstr>
      <vt:lpstr>Referências Bibliográficas</vt:lpstr>
      <vt:lpstr>Método Ágil FDD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Método Ágil FDD</dc:title>
  <cp:lastModifiedBy>Usuário do Windows</cp:lastModifiedBy>
  <cp:revision>1</cp:revision>
  <dcterms:modified xsi:type="dcterms:W3CDTF">2017-07-14T15:31:44Z</dcterms:modified>
</cp:coreProperties>
</file>